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1" r:id="rId18"/>
    <p:sldId id="272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50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288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7BC86-156B-401B-AA8A-D47D384AE737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5-2833-417D-A18B-FBA8D8DB3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34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7BC86-156B-401B-AA8A-D47D384AE737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5-2833-417D-A18B-FBA8D8DB3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6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7BC86-156B-401B-AA8A-D47D384AE737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5-2833-417D-A18B-FBA8D8DB3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43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7BC86-156B-401B-AA8A-D47D384AE737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5-2833-417D-A18B-FBA8D8DB3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890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7BC86-156B-401B-AA8A-D47D384AE737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5-2833-417D-A18B-FBA8D8DB3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36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7BC86-156B-401B-AA8A-D47D384AE737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5-2833-417D-A18B-FBA8D8DB3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313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7BC86-156B-401B-AA8A-D47D384AE737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5-2833-417D-A18B-FBA8D8DB3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767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7BC86-156B-401B-AA8A-D47D384AE737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5-2833-417D-A18B-FBA8D8DB3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12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7BC86-156B-401B-AA8A-D47D384AE737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5-2833-417D-A18B-FBA8D8DB3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76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7BC86-156B-401B-AA8A-D47D384AE737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5-2833-417D-A18B-FBA8D8DB3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543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7BC86-156B-401B-AA8A-D47D384AE737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5-2833-417D-A18B-FBA8D8DB3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655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7BC86-156B-401B-AA8A-D47D384AE737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AD7D5-2833-417D-A18B-FBA8D8DB3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45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 CENA" panose="02000000000000000000" pitchFamily="2" charset="0"/>
              </a:rPr>
              <a:t>Landscaping With Native Plants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Mike </a:t>
            </a:r>
            <a:r>
              <a:rPr lang="en-US" sz="3200" b="1" dirty="0">
                <a:solidFill>
                  <a:schemeClr val="bg1"/>
                </a:solidFill>
                <a:latin typeface="AR CENA" panose="02000000000000000000" pitchFamily="2" charset="0"/>
              </a:rPr>
              <a:t>Larrivee</a:t>
            </a:r>
          </a:p>
        </p:txBody>
      </p:sp>
    </p:spTree>
    <p:extLst>
      <p:ext uri="{BB962C8B-B14F-4D97-AF65-F5344CB8AC3E}">
        <p14:creationId xmlns:p14="http://schemas.microsoft.com/office/powerpoint/2010/main" val="128852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609" y="422030"/>
            <a:ext cx="120653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 CENA" panose="02000000000000000000" pitchFamily="2" charset="0"/>
              </a:rPr>
              <a:t>So, only about 5% of our fractured and divided wildlands remain intact. We, the private property </a:t>
            </a:r>
            <a:r>
              <a:rPr lang="en-US" sz="3600" dirty="0" smtClean="0">
                <a:latin typeface="AR CENA" panose="02000000000000000000" pitchFamily="2" charset="0"/>
              </a:rPr>
              <a:t>owners, </a:t>
            </a:r>
            <a:r>
              <a:rPr lang="en-US" sz="3600" dirty="0">
                <a:latin typeface="AR CENA" panose="02000000000000000000" pitchFamily="2" charset="0"/>
              </a:rPr>
              <a:t>are the ones that need to be</a:t>
            </a:r>
          </a:p>
        </p:txBody>
      </p:sp>
      <p:pic>
        <p:nvPicPr>
          <p:cNvPr id="5122" name="Picture 2" descr="Image result for bringing nature hom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924" y="1542597"/>
            <a:ext cx="3313743" cy="498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594667" y="5811737"/>
            <a:ext cx="38709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 CENA" panose="02000000000000000000" pitchFamily="2" charset="0"/>
                <a:sym typeface="Wingdings" panose="05000000000000000000" pitchFamily="2" charset="2"/>
              </a:rPr>
              <a:t> </a:t>
            </a:r>
            <a:r>
              <a:rPr lang="en-US" sz="3600" dirty="0">
                <a:latin typeface="AR CENA" panose="02000000000000000000" pitchFamily="2" charset="0"/>
                <a:sym typeface="Wingdings" panose="05000000000000000000" pitchFamily="2" charset="2"/>
              </a:rPr>
              <a:t>I       THIS GUY </a:t>
            </a:r>
            <a:endParaRPr lang="en-US" sz="3600" dirty="0">
              <a:latin typeface="AR CENA" panose="02000000000000000000" pitchFamily="2" charset="0"/>
            </a:endParaRPr>
          </a:p>
        </p:txBody>
      </p:sp>
      <p:sp>
        <p:nvSpPr>
          <p:cNvPr id="5" name="Heart 4"/>
          <p:cNvSpPr/>
          <p:nvPr/>
        </p:nvSpPr>
        <p:spPr>
          <a:xfrm>
            <a:off x="8473007" y="6015131"/>
            <a:ext cx="520504" cy="281354"/>
          </a:xfrm>
          <a:prstGeom prst="hear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pic>
        <p:nvPicPr>
          <p:cNvPr id="5124" name="Picture 4" descr="Image result for superman fly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631" y="1710561"/>
            <a:ext cx="3694065" cy="201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captain pla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877" y="3726037"/>
            <a:ext cx="263842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doug tallam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9" y="2176356"/>
            <a:ext cx="2972259" cy="309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97511" y="5414966"/>
            <a:ext cx="1553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 CENA" panose="02000000000000000000" pitchFamily="2" charset="0"/>
              </a:rPr>
              <a:t>Nerd Crush</a:t>
            </a:r>
          </a:p>
        </p:txBody>
      </p:sp>
      <p:sp>
        <p:nvSpPr>
          <p:cNvPr id="8" name="Arrow: Up 7"/>
          <p:cNvSpPr/>
          <p:nvPr/>
        </p:nvSpPr>
        <p:spPr>
          <a:xfrm>
            <a:off x="1293054" y="4729890"/>
            <a:ext cx="562707" cy="801859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60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3397" y="293357"/>
            <a:ext cx="9312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 CENA" panose="02000000000000000000" pitchFamily="2" charset="0"/>
              </a:rPr>
              <a:t>What can we do?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88663" y="894948"/>
            <a:ext cx="6120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 CENA" panose="02000000000000000000" pitchFamily="2" charset="0"/>
              </a:rPr>
              <a:t>Stop </a:t>
            </a:r>
            <a:r>
              <a:rPr lang="en-US" sz="3600" dirty="0" smtClean="0">
                <a:latin typeface="AR CENA" panose="02000000000000000000" pitchFamily="2" charset="0"/>
              </a:rPr>
              <a:t>planting </a:t>
            </a:r>
            <a:r>
              <a:rPr lang="en-US" sz="3600" dirty="0">
                <a:latin typeface="AR CENA" panose="02000000000000000000" pitchFamily="2" charset="0"/>
              </a:rPr>
              <a:t>“Green Statues”</a:t>
            </a:r>
          </a:p>
        </p:txBody>
      </p:sp>
      <p:sp>
        <p:nvSpPr>
          <p:cNvPr id="4" name="AutoShape 2" descr="Image result for chinese privet hedge"/>
          <p:cNvSpPr>
            <a:spLocks noChangeAspect="1" noChangeArrowheads="1"/>
          </p:cNvSpPr>
          <p:nvPr/>
        </p:nvSpPr>
        <p:spPr bwMode="auto">
          <a:xfrm>
            <a:off x="4648200" y="2614613"/>
            <a:ext cx="2895600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0" name="Picture 6" descr="https://i.ytimg.com/vi/YTAhmw_Xvjg/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697" y="1628775"/>
            <a:ext cx="6410325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80958" y="4028896"/>
            <a:ext cx="3914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 CENA" panose="02000000000000000000" pitchFamily="2" charset="0"/>
              </a:rPr>
              <a:t>like Chinese Privet</a:t>
            </a:r>
          </a:p>
          <a:p>
            <a:r>
              <a:rPr lang="en-US" sz="3600" dirty="0">
                <a:latin typeface="AR CENA" panose="02000000000000000000" pitchFamily="2" charset="0"/>
              </a:rPr>
              <a:t>  (Audience Boos) </a:t>
            </a:r>
          </a:p>
        </p:txBody>
      </p:sp>
      <p:pic>
        <p:nvPicPr>
          <p:cNvPr id="6152" name="Picture 8" descr="Image result for english iv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46" y="1123011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978" y="2427846"/>
            <a:ext cx="4924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 CENA" panose="02000000000000000000" pitchFamily="2" charset="0"/>
              </a:rPr>
              <a:t>        English Ivy</a:t>
            </a:r>
          </a:p>
          <a:p>
            <a:r>
              <a:rPr lang="en-US" sz="3600" dirty="0">
                <a:latin typeface="AR CENA" panose="02000000000000000000" pitchFamily="2" charset="0"/>
              </a:rPr>
              <a:t>(Audience Boos Again)</a:t>
            </a:r>
          </a:p>
        </p:txBody>
      </p:sp>
      <p:pic>
        <p:nvPicPr>
          <p:cNvPr id="6154" name="Picture 10" descr="Image result for crepe myrt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597" y="3626553"/>
            <a:ext cx="28956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01187" y="5614898"/>
            <a:ext cx="5626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 CENA" panose="02000000000000000000" pitchFamily="2" charset="0"/>
              </a:rPr>
              <a:t>and Crepe Myrtle</a:t>
            </a:r>
          </a:p>
          <a:p>
            <a:r>
              <a:rPr lang="en-US" sz="3600" dirty="0">
                <a:latin typeface="AR CENA" panose="02000000000000000000" pitchFamily="2" charset="0"/>
              </a:rPr>
              <a:t>(Audience Boos Yet Again)</a:t>
            </a:r>
          </a:p>
        </p:txBody>
      </p:sp>
    </p:spTree>
    <p:extLst>
      <p:ext uri="{BB962C8B-B14F-4D97-AF65-F5344CB8AC3E}">
        <p14:creationId xmlns:p14="http://schemas.microsoft.com/office/powerpoint/2010/main" val="314822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881D2A7-B56D-4285-968B-DEF7C40D3FB5}"/>
              </a:ext>
            </a:extLst>
          </p:cNvPr>
          <p:cNvSpPr txBox="1"/>
          <p:nvPr/>
        </p:nvSpPr>
        <p:spPr>
          <a:xfrm>
            <a:off x="188792" y="233150"/>
            <a:ext cx="6388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 CENA" panose="02000000000000000000" pitchFamily="2" charset="0"/>
              </a:rPr>
              <a:t>Green Statue = Exotic Plant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E4808B1-CCBB-4F5F-8A0B-A5F299803B54}"/>
              </a:ext>
            </a:extLst>
          </p:cNvPr>
          <p:cNvSpPr txBox="1"/>
          <p:nvPr/>
        </p:nvSpPr>
        <p:spPr>
          <a:xfrm>
            <a:off x="188792" y="904651"/>
            <a:ext cx="82933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 CENA" panose="02000000000000000000" pitchFamily="2" charset="0"/>
              </a:rPr>
              <a:t>Evolved elsewhere, without the plants and animals in our </a:t>
            </a:r>
            <a:r>
              <a:rPr lang="en-US" sz="3200" dirty="0" smtClean="0">
                <a:latin typeface="AR CENA" panose="02000000000000000000" pitchFamily="2" charset="0"/>
              </a:rPr>
              <a:t>community.</a:t>
            </a:r>
            <a:endParaRPr lang="en-US" sz="3200" dirty="0">
              <a:latin typeface="AR CENA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ECA1347-FE29-45D3-99C2-166152DD778E}"/>
              </a:ext>
            </a:extLst>
          </p:cNvPr>
          <p:cNvSpPr txBox="1"/>
          <p:nvPr/>
        </p:nvSpPr>
        <p:spPr>
          <a:xfrm>
            <a:off x="155158" y="1927702"/>
            <a:ext cx="82785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 CENA" panose="02000000000000000000" pitchFamily="2" charset="0"/>
              </a:rPr>
              <a:t>Does not cycle nutrients up through the food web, often marketed as “Pest </a:t>
            </a:r>
            <a:r>
              <a:rPr lang="en-US" sz="3200" dirty="0" smtClean="0">
                <a:latin typeface="AR CENA" panose="02000000000000000000" pitchFamily="2" charset="0"/>
              </a:rPr>
              <a:t>Free.”</a:t>
            </a:r>
            <a:endParaRPr lang="en-US" sz="3200" dirty="0">
              <a:latin typeface="AR CENA" panose="02000000000000000000" pitchFamily="2" charset="0"/>
            </a:endParaRPr>
          </a:p>
        </p:txBody>
      </p:sp>
      <p:pic>
        <p:nvPicPr>
          <p:cNvPr id="1026" name="Picture 2" descr="Image result for monarch caterpillar on milkweed">
            <a:extLst>
              <a:ext uri="{FF2B5EF4-FFF2-40B4-BE49-F238E27FC236}">
                <a16:creationId xmlns:a16="http://schemas.microsoft.com/office/drawing/2014/main" xmlns="" id="{72C93BF1-FD9A-4552-88E6-67A5B9616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057" y="571892"/>
            <a:ext cx="289560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picebush swallowtail caterpillar spicebush">
            <a:extLst>
              <a:ext uri="{FF2B5EF4-FFF2-40B4-BE49-F238E27FC236}">
                <a16:creationId xmlns:a16="http://schemas.microsoft.com/office/drawing/2014/main" xmlns="" id="{4ED8C0C3-CA5A-40F8-87A1-484F3C517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941" y="1941980"/>
            <a:ext cx="2895600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monarch">
            <a:extLst>
              <a:ext uri="{FF2B5EF4-FFF2-40B4-BE49-F238E27FC236}">
                <a16:creationId xmlns:a16="http://schemas.microsoft.com/office/drawing/2014/main" xmlns="" id="{35E1A753-6637-4D50-9463-C5B2B78A4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92" y="3559664"/>
            <a:ext cx="2895600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207FBDE-06E0-4343-AC51-ACD1115720F0}"/>
              </a:ext>
            </a:extLst>
          </p:cNvPr>
          <p:cNvSpPr txBox="1"/>
          <p:nvPr/>
        </p:nvSpPr>
        <p:spPr>
          <a:xfrm>
            <a:off x="102144" y="3035833"/>
            <a:ext cx="89799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 CENA" panose="02000000000000000000" pitchFamily="2" charset="0"/>
              </a:rPr>
              <a:t>Most insects are </a:t>
            </a:r>
            <a:r>
              <a:rPr lang="en-US" sz="3200" dirty="0" smtClean="0">
                <a:latin typeface="AR CENA" panose="02000000000000000000" pitchFamily="2" charset="0"/>
              </a:rPr>
              <a:t>specialists:</a:t>
            </a:r>
          </a:p>
          <a:p>
            <a:r>
              <a:rPr lang="en-US" sz="3200" dirty="0">
                <a:latin typeface="AR CENA" panose="02000000000000000000" pitchFamily="2" charset="0"/>
              </a:rPr>
              <a:t>	</a:t>
            </a:r>
            <a:r>
              <a:rPr lang="en-US" sz="3200" dirty="0" smtClean="0">
                <a:latin typeface="AR CENA" panose="02000000000000000000" pitchFamily="2" charset="0"/>
              </a:rPr>
              <a:t>			</a:t>
            </a:r>
            <a:r>
              <a:rPr lang="en-US" sz="3200" dirty="0" smtClean="0">
                <a:latin typeface="AR CENA" panose="02000000000000000000" pitchFamily="2" charset="0"/>
              </a:rPr>
              <a:t>Monarch </a:t>
            </a:r>
            <a:r>
              <a:rPr lang="en-US" sz="3200" dirty="0">
                <a:latin typeface="AR CENA" panose="02000000000000000000" pitchFamily="2" charset="0"/>
              </a:rPr>
              <a:t>= </a:t>
            </a:r>
            <a:r>
              <a:rPr lang="en-US" sz="3200" dirty="0" smtClean="0">
                <a:latin typeface="AR CENA" panose="02000000000000000000" pitchFamily="2" charset="0"/>
              </a:rPr>
              <a:t>Milkweed</a:t>
            </a:r>
            <a:endParaRPr lang="en-US" sz="3200" dirty="0">
              <a:latin typeface="AR CENA" panose="02000000000000000000" pitchFamily="2" charset="0"/>
            </a:endParaRPr>
          </a:p>
          <a:p>
            <a:r>
              <a:rPr lang="en-US" sz="3200" dirty="0">
                <a:latin typeface="AR CENA" panose="02000000000000000000" pitchFamily="2" charset="0"/>
              </a:rPr>
              <a:t>                         </a:t>
            </a:r>
            <a:r>
              <a:rPr lang="en-US" sz="3200" dirty="0" smtClean="0">
                <a:latin typeface="AR CENA" panose="02000000000000000000" pitchFamily="2" charset="0"/>
              </a:rPr>
              <a:t>		Zebra </a:t>
            </a:r>
            <a:r>
              <a:rPr lang="en-US" sz="3200" dirty="0">
                <a:latin typeface="AR CENA" panose="02000000000000000000" pitchFamily="2" charset="0"/>
              </a:rPr>
              <a:t>Swallowtail = Pawpaw</a:t>
            </a:r>
          </a:p>
        </p:txBody>
      </p:sp>
      <p:pic>
        <p:nvPicPr>
          <p:cNvPr id="1034" name="Picture 10" descr="Image result for japanese beetle">
            <a:extLst>
              <a:ext uri="{FF2B5EF4-FFF2-40B4-BE49-F238E27FC236}">
                <a16:creationId xmlns:a16="http://schemas.microsoft.com/office/drawing/2014/main" xmlns="" id="{C6CCB121-E3CC-494E-A2BA-FC3714A9C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219" y="4196177"/>
            <a:ext cx="2417350" cy="241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D982FB4-0CC7-4E61-BB3E-E27BB083A758}"/>
              </a:ext>
            </a:extLst>
          </p:cNvPr>
          <p:cNvSpPr txBox="1"/>
          <p:nvPr/>
        </p:nvSpPr>
        <p:spPr>
          <a:xfrm flipH="1">
            <a:off x="6587329" y="4691671"/>
            <a:ext cx="34304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 CENA" panose="02000000000000000000" pitchFamily="2" charset="0"/>
              </a:rPr>
              <a:t>Not generalists, like these </a:t>
            </a:r>
            <a:r>
              <a:rPr lang="en-US" sz="3200" dirty="0" smtClean="0">
                <a:latin typeface="AR CENA" panose="02000000000000000000" pitchFamily="2" charset="0"/>
              </a:rPr>
              <a:t>guys.  </a:t>
            </a:r>
            <a:endParaRPr lang="en-US" sz="3200" dirty="0">
              <a:latin typeface="AR CENA" panose="02000000000000000000" pitchFamily="2" charset="0"/>
            </a:endParaRPr>
          </a:p>
        </p:txBody>
      </p:sp>
      <p:pic>
        <p:nvPicPr>
          <p:cNvPr id="1036" name="Picture 12" descr="Image result for zebra swallowtail">
            <a:extLst>
              <a:ext uri="{FF2B5EF4-FFF2-40B4-BE49-F238E27FC236}">
                <a16:creationId xmlns:a16="http://schemas.microsoft.com/office/drawing/2014/main" xmlns="" id="{251186C2-B488-4BC6-A08D-34516B7FC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691" y="4540832"/>
            <a:ext cx="2636139" cy="223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xmlns="" id="{7C4BC6D2-1128-4D8D-B95B-1D044E539983}"/>
              </a:ext>
            </a:extLst>
          </p:cNvPr>
          <p:cNvSpPr/>
          <p:nvPr/>
        </p:nvSpPr>
        <p:spPr>
          <a:xfrm>
            <a:off x="8178638" y="5867480"/>
            <a:ext cx="1250302" cy="52251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1A483E4-7419-41CB-BF4E-07B08A84526E}"/>
              </a:ext>
            </a:extLst>
          </p:cNvPr>
          <p:cNvSpPr txBox="1"/>
          <p:nvPr/>
        </p:nvSpPr>
        <p:spPr>
          <a:xfrm>
            <a:off x="5924390" y="5867480"/>
            <a:ext cx="2154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 CENA" panose="02000000000000000000" pitchFamily="2" charset="0"/>
              </a:rPr>
              <a:t>Also exotic</a:t>
            </a:r>
          </a:p>
        </p:txBody>
      </p:sp>
    </p:spTree>
    <p:extLst>
      <p:ext uri="{BB962C8B-B14F-4D97-AF65-F5344CB8AC3E}">
        <p14:creationId xmlns:p14="http://schemas.microsoft.com/office/powerpoint/2010/main" val="231924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7AB3F1E-ED9D-4817-9BCB-D278EA9D40E1}"/>
              </a:ext>
            </a:extLst>
          </p:cNvPr>
          <p:cNvSpPr txBox="1"/>
          <p:nvPr/>
        </p:nvSpPr>
        <p:spPr>
          <a:xfrm>
            <a:off x="490187" y="230654"/>
            <a:ext cx="11916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 CENA" panose="02000000000000000000" pitchFamily="2" charset="0"/>
              </a:rPr>
              <a:t>Ok, so you don’t like butterflies…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0D99DEA-A101-4BB7-AB41-FA95D0324FC3}"/>
              </a:ext>
            </a:extLst>
          </p:cNvPr>
          <p:cNvSpPr txBox="1"/>
          <p:nvPr/>
        </p:nvSpPr>
        <p:spPr>
          <a:xfrm>
            <a:off x="5885742" y="812376"/>
            <a:ext cx="5658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 CENA" panose="02000000000000000000" pitchFamily="2" charset="0"/>
              </a:rPr>
              <a:t>What’s wrong with you???!!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D98ABFF-D258-42A9-B533-41620C43555B}"/>
              </a:ext>
            </a:extLst>
          </p:cNvPr>
          <p:cNvSpPr txBox="1"/>
          <p:nvPr/>
        </p:nvSpPr>
        <p:spPr>
          <a:xfrm>
            <a:off x="749552" y="1311438"/>
            <a:ext cx="3209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 CENA" panose="02000000000000000000" pitchFamily="2" charset="0"/>
              </a:rPr>
              <a:t>How about </a:t>
            </a:r>
          </a:p>
          <a:p>
            <a:r>
              <a:rPr lang="en-US" sz="3600" dirty="0">
                <a:latin typeface="AR CENA" panose="02000000000000000000" pitchFamily="2" charset="0"/>
              </a:rPr>
              <a:t>birds?</a:t>
            </a:r>
          </a:p>
        </p:txBody>
      </p:sp>
      <p:pic>
        <p:nvPicPr>
          <p:cNvPr id="2050" name="Picture 2" descr="Image result for brown thrasher">
            <a:extLst>
              <a:ext uri="{FF2B5EF4-FFF2-40B4-BE49-F238E27FC236}">
                <a16:creationId xmlns:a16="http://schemas.microsoft.com/office/drawing/2014/main" xmlns="" id="{D27F84F1-012B-4A33-862B-3D54BDB0D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22" y="2574513"/>
            <a:ext cx="2895600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cedar waxwing">
            <a:extLst>
              <a:ext uri="{FF2B5EF4-FFF2-40B4-BE49-F238E27FC236}">
                <a16:creationId xmlns:a16="http://schemas.microsoft.com/office/drawing/2014/main" xmlns="" id="{CF6B7784-D2C4-46B8-B1B1-2D36A1B51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531" y="3893725"/>
            <a:ext cx="26193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Image result for bluebird">
            <a:extLst>
              <a:ext uri="{FF2B5EF4-FFF2-40B4-BE49-F238E27FC236}">
                <a16:creationId xmlns:a16="http://schemas.microsoft.com/office/drawing/2014/main" xmlns="" id="{3D1CE992-7CAF-4B76-ACD8-E63D025357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48200" y="2328863"/>
            <a:ext cx="289560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AutoShape 8" descr="Image result for bluebird">
            <a:extLst>
              <a:ext uri="{FF2B5EF4-FFF2-40B4-BE49-F238E27FC236}">
                <a16:creationId xmlns:a16="http://schemas.microsoft.com/office/drawing/2014/main" xmlns="" id="{70247107-34A4-402A-8B19-79630A84B0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48200" y="2600325"/>
            <a:ext cx="28956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8" name="Picture 10" descr="https://www.wbu.com/wp-content/uploads/2016/06/700x400-bird-bluebird-western.jpg">
            <a:extLst>
              <a:ext uri="{FF2B5EF4-FFF2-40B4-BE49-F238E27FC236}">
                <a16:creationId xmlns:a16="http://schemas.microsoft.com/office/drawing/2014/main" xmlns="" id="{F7D8C8AA-4070-48BE-B5F6-B4EDBD78C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22" y="1773419"/>
            <a:ext cx="3716057" cy="212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D86D42B-7632-4F36-80C6-4E6348558F27}"/>
              </a:ext>
            </a:extLst>
          </p:cNvPr>
          <p:cNvSpPr txBox="1"/>
          <p:nvPr/>
        </p:nvSpPr>
        <p:spPr>
          <a:xfrm>
            <a:off x="2985476" y="5928682"/>
            <a:ext cx="6037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 CENA" panose="02000000000000000000" pitchFamily="2" charset="0"/>
              </a:rPr>
              <a:t>How about everything else?</a:t>
            </a:r>
          </a:p>
        </p:txBody>
      </p:sp>
      <p:sp>
        <p:nvSpPr>
          <p:cNvPr id="9" name="AutoShape 12" descr="https://www.chambre237.com/wp-content/uploads/2016/01/Possum-et-Opossum-05.jpg">
            <a:extLst>
              <a:ext uri="{FF2B5EF4-FFF2-40B4-BE49-F238E27FC236}">
                <a16:creationId xmlns:a16="http://schemas.microsoft.com/office/drawing/2014/main" xmlns="" id="{058C281F-C545-4982-AF1E-9E5C2DE548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90838" y="1576388"/>
            <a:ext cx="6410325" cy="37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062" name="Picture 14" descr="Image result for mother bird feeding babies">
            <a:extLst>
              <a:ext uri="{FF2B5EF4-FFF2-40B4-BE49-F238E27FC236}">
                <a16:creationId xmlns:a16="http://schemas.microsoft.com/office/drawing/2014/main" xmlns="" id="{B92ADFEC-8BDC-4C52-9B76-BDE2BBC7D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488" y="2731675"/>
            <a:ext cx="24003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B2C6EAA-5564-4D9A-A96C-05D1FC221663}"/>
              </a:ext>
            </a:extLst>
          </p:cNvPr>
          <p:cNvSpPr txBox="1"/>
          <p:nvPr/>
        </p:nvSpPr>
        <p:spPr>
          <a:xfrm>
            <a:off x="7589450" y="1554604"/>
            <a:ext cx="40523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 CENA" panose="02000000000000000000" pitchFamily="2" charset="0"/>
              </a:rPr>
              <a:t>95% of a baby bird’s diet comes from this,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D2B3DFA-F81D-4967-A327-AE767F67567C}"/>
              </a:ext>
            </a:extLst>
          </p:cNvPr>
          <p:cNvSpPr txBox="1"/>
          <p:nvPr/>
        </p:nvSpPr>
        <p:spPr>
          <a:xfrm>
            <a:off x="7592151" y="3235351"/>
            <a:ext cx="1828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 CENA" panose="02000000000000000000" pitchFamily="2" charset="0"/>
              </a:rPr>
              <a:t>not this.</a:t>
            </a:r>
          </a:p>
        </p:txBody>
      </p:sp>
      <p:pic>
        <p:nvPicPr>
          <p:cNvPr id="2064" name="Picture 16" descr="Image result for bird seed">
            <a:extLst>
              <a:ext uri="{FF2B5EF4-FFF2-40B4-BE49-F238E27FC236}">
                <a16:creationId xmlns:a16="http://schemas.microsoft.com/office/drawing/2014/main" xmlns="" id="{C8D6E27F-4723-422A-9098-6034CC204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468" y="3888962"/>
            <a:ext cx="255270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10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xmlns="" id="{65EC90F8-CF57-4ADE-A0A2-94DB33FA8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80" y="2547137"/>
            <a:ext cx="2895600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baby squirrels">
            <a:extLst>
              <a:ext uri="{FF2B5EF4-FFF2-40B4-BE49-F238E27FC236}">
                <a16:creationId xmlns:a16="http://schemas.microsoft.com/office/drawing/2014/main" xmlns="" id="{552D2DD2-0CFA-4071-8E50-30D679D80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80" y="180856"/>
            <a:ext cx="289560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Image result for baby raccoons">
            <a:extLst>
              <a:ext uri="{FF2B5EF4-FFF2-40B4-BE49-F238E27FC236}">
                <a16:creationId xmlns:a16="http://schemas.microsoft.com/office/drawing/2014/main" xmlns="" id="{80434053-95A7-40C2-A9C9-EDD552E5AC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0" name="Picture 8" descr="Image result for baby raccoons">
            <a:extLst>
              <a:ext uri="{FF2B5EF4-FFF2-40B4-BE49-F238E27FC236}">
                <a16:creationId xmlns:a16="http://schemas.microsoft.com/office/drawing/2014/main" xmlns="" id="{44DE2254-E25F-4009-BF50-83B1DF784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937412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trophic levels diagram">
            <a:extLst>
              <a:ext uri="{FF2B5EF4-FFF2-40B4-BE49-F238E27FC236}">
                <a16:creationId xmlns:a16="http://schemas.microsoft.com/office/drawing/2014/main" xmlns="" id="{584998E1-E81F-4DC2-9D1C-EF0B893EE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993" y="2542640"/>
            <a:ext cx="4470204" cy="418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FF1A3F5-9EEE-4A43-B4AE-4034EE75CCF8}"/>
              </a:ext>
            </a:extLst>
          </p:cNvPr>
          <p:cNvSpPr txBox="1"/>
          <p:nvPr/>
        </p:nvSpPr>
        <p:spPr>
          <a:xfrm>
            <a:off x="5715000" y="448408"/>
            <a:ext cx="62972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 CENA" panose="02000000000000000000" pitchFamily="2" charset="0"/>
              </a:rPr>
              <a:t>Plants are the “producers” at the base of the food web receiving energy from the sun.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26B6094-3A75-4FD9-BEF7-3B34E1F39B09}"/>
              </a:ext>
            </a:extLst>
          </p:cNvPr>
          <p:cNvSpPr txBox="1"/>
          <p:nvPr/>
        </p:nvSpPr>
        <p:spPr>
          <a:xfrm>
            <a:off x="198580" y="4549676"/>
            <a:ext cx="60498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 CENA" panose="02000000000000000000" pitchFamily="2" charset="0"/>
              </a:rPr>
              <a:t>All life on earth depends on the cycling of nutrients</a:t>
            </a:r>
          </a:p>
          <a:p>
            <a:r>
              <a:rPr lang="en-US" sz="3600" dirty="0">
                <a:latin typeface="AR CENA" panose="02000000000000000000" pitchFamily="2" charset="0"/>
              </a:rPr>
              <a:t>through the trophic layers, including</a:t>
            </a:r>
          </a:p>
        </p:txBody>
      </p:sp>
      <p:pic>
        <p:nvPicPr>
          <p:cNvPr id="3084" name="Picture 12" descr="Image result for super cute baby">
            <a:extLst>
              <a:ext uri="{FF2B5EF4-FFF2-40B4-BE49-F238E27FC236}">
                <a16:creationId xmlns:a16="http://schemas.microsoft.com/office/drawing/2014/main" xmlns="" id="{1E3EEE35-C4FA-4263-83B0-3205661D91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2048"/>
          <a:stretch/>
        </p:blipFill>
        <p:spPr bwMode="auto">
          <a:xfrm>
            <a:off x="2910840" y="589002"/>
            <a:ext cx="667512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45825D3-F8FE-4E87-8135-0B2ADBD210ED}"/>
              </a:ext>
            </a:extLst>
          </p:cNvPr>
          <p:cNvSpPr txBox="1"/>
          <p:nvPr/>
        </p:nvSpPr>
        <p:spPr>
          <a:xfrm rot="16200000">
            <a:off x="2631060" y="2811511"/>
            <a:ext cx="1577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AR CENA" panose="02000000000000000000" pitchFamily="2" charset="0"/>
              </a:rPr>
              <a:t>US.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9009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48FBF8D-120B-4713-B311-4F6206C8BD89}"/>
              </a:ext>
            </a:extLst>
          </p:cNvPr>
          <p:cNvSpPr txBox="1"/>
          <p:nvPr/>
        </p:nvSpPr>
        <p:spPr>
          <a:xfrm>
            <a:off x="876402" y="371475"/>
            <a:ext cx="5686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 CENA" panose="02000000000000000000" pitchFamily="2" charset="0"/>
              </a:rPr>
              <a:t>So the next time you plant a tree, maybe consider this</a:t>
            </a:r>
          </a:p>
        </p:txBody>
      </p:sp>
      <p:pic>
        <p:nvPicPr>
          <p:cNvPr id="4098" name="Picture 2" descr="Image result for oak tree">
            <a:extLst>
              <a:ext uri="{FF2B5EF4-FFF2-40B4-BE49-F238E27FC236}">
                <a16:creationId xmlns:a16="http://schemas.microsoft.com/office/drawing/2014/main" xmlns="" id="{5F121255-2FB9-4862-AB94-7735F8D8E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827" y="336516"/>
            <a:ext cx="250507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D599F32-2189-4339-B268-E0A56D9D0883}"/>
              </a:ext>
            </a:extLst>
          </p:cNvPr>
          <p:cNvSpPr txBox="1"/>
          <p:nvPr/>
        </p:nvSpPr>
        <p:spPr>
          <a:xfrm>
            <a:off x="9272588" y="371475"/>
            <a:ext cx="2576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 CENA" panose="02000000000000000000" pitchFamily="2" charset="0"/>
              </a:rPr>
              <a:t>Instead of this</a:t>
            </a:r>
          </a:p>
        </p:txBody>
      </p:sp>
      <p:pic>
        <p:nvPicPr>
          <p:cNvPr id="4100" name="Picture 4" descr="Image result for tree of heaven">
            <a:extLst>
              <a:ext uri="{FF2B5EF4-FFF2-40B4-BE49-F238E27FC236}">
                <a16:creationId xmlns:a16="http://schemas.microsoft.com/office/drawing/2014/main" xmlns="" id="{519E7DB5-6DFB-4900-984A-432E328C6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782" y="1700608"/>
            <a:ext cx="2308090" cy="346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185887C-7A3A-460B-AC34-E909C2753962}"/>
              </a:ext>
            </a:extLst>
          </p:cNvPr>
          <p:cNvSpPr txBox="1"/>
          <p:nvPr/>
        </p:nvSpPr>
        <p:spPr>
          <a:xfrm>
            <a:off x="876402" y="1653155"/>
            <a:ext cx="1609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 CENA" panose="02000000000000000000" pitchFamily="2" charset="0"/>
              </a:rPr>
              <a:t>Or this</a:t>
            </a:r>
          </a:p>
        </p:txBody>
      </p:sp>
      <p:pic>
        <p:nvPicPr>
          <p:cNvPr id="4102" name="Picture 6" descr="Image result for redbud">
            <a:extLst>
              <a:ext uri="{FF2B5EF4-FFF2-40B4-BE49-F238E27FC236}">
                <a16:creationId xmlns:a16="http://schemas.microsoft.com/office/drawing/2014/main" xmlns="" id="{6A18104F-906B-489E-B5CA-BA8EAD819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190" y="1828799"/>
            <a:ext cx="3663951" cy="27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crepe myrtle bark scale">
            <a:extLst>
              <a:ext uri="{FF2B5EF4-FFF2-40B4-BE49-F238E27FC236}">
                <a16:creationId xmlns:a16="http://schemas.microsoft.com/office/drawing/2014/main" xmlns="" id="{99F59516-F5B0-4B97-906E-C86E1C615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827" y="3849769"/>
            <a:ext cx="2121635" cy="282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Image result for crepe myrtle">
            <a:extLst>
              <a:ext uri="{FF2B5EF4-FFF2-40B4-BE49-F238E27FC236}">
                <a16:creationId xmlns:a16="http://schemas.microsoft.com/office/drawing/2014/main" xmlns="" id="{203F4671-DC59-4963-A564-1E0CD0611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39" y="3604465"/>
            <a:ext cx="3063148" cy="306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A3A55D1-51CC-4EDC-B477-C8C04BA694F6}"/>
              </a:ext>
            </a:extLst>
          </p:cNvPr>
          <p:cNvSpPr txBox="1"/>
          <p:nvPr/>
        </p:nvSpPr>
        <p:spPr>
          <a:xfrm>
            <a:off x="3675589" y="4576762"/>
            <a:ext cx="29766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 CENA" panose="02000000000000000000" pitchFamily="2" charset="0"/>
              </a:rPr>
              <a:t>Crepe Myrtle Bark Scale = RIP Tree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xmlns="" id="{11E2167A-57D8-4646-85AC-C1E3D87E3413}"/>
              </a:ext>
            </a:extLst>
          </p:cNvPr>
          <p:cNvSpPr/>
          <p:nvPr/>
        </p:nvSpPr>
        <p:spPr>
          <a:xfrm>
            <a:off x="6186488" y="5749679"/>
            <a:ext cx="1031387" cy="31432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92C475D-D138-4069-8A9C-B075AA45F8A6}"/>
              </a:ext>
            </a:extLst>
          </p:cNvPr>
          <p:cNvSpPr txBox="1"/>
          <p:nvPr/>
        </p:nvSpPr>
        <p:spPr>
          <a:xfrm>
            <a:off x="6562826" y="2073765"/>
            <a:ext cx="2505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 CENA" panose="02000000000000000000" pitchFamily="2" charset="0"/>
              </a:rPr>
              <a:t>500+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A225FA2-EC96-421A-ACD7-5AC84AB78BCE}"/>
              </a:ext>
            </a:extLst>
          </p:cNvPr>
          <p:cNvSpPr txBox="1"/>
          <p:nvPr/>
        </p:nvSpPr>
        <p:spPr>
          <a:xfrm>
            <a:off x="9434782" y="2475130"/>
            <a:ext cx="23080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 CENA" panose="02000000000000000000" pitchFamily="2" charset="0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99A62AC-9D19-45E7-88EC-76B893139A77}"/>
              </a:ext>
            </a:extLst>
          </p:cNvPr>
          <p:cNvSpPr txBox="1"/>
          <p:nvPr/>
        </p:nvSpPr>
        <p:spPr>
          <a:xfrm>
            <a:off x="250339" y="4325925"/>
            <a:ext cx="30631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 CENA" panose="02000000000000000000" pitchFamily="2" charset="0"/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11940A5-8217-4366-A853-B1AA2636E7B4}"/>
              </a:ext>
            </a:extLst>
          </p:cNvPr>
          <p:cNvSpPr txBox="1"/>
          <p:nvPr/>
        </p:nvSpPr>
        <p:spPr>
          <a:xfrm>
            <a:off x="2724182" y="2623472"/>
            <a:ext cx="36339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 CENA" panose="02000000000000000000" pitchFamily="2" charset="0"/>
              </a:rPr>
              <a:t>135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4480BF0-14C5-4D4E-B1EF-B7B3DFA15BFD}"/>
              </a:ext>
            </a:extLst>
          </p:cNvPr>
          <p:cNvSpPr txBox="1"/>
          <p:nvPr/>
        </p:nvSpPr>
        <p:spPr>
          <a:xfrm>
            <a:off x="177785" y="2404136"/>
            <a:ext cx="2546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 CENA" panose="02000000000000000000" pitchFamily="2" charset="0"/>
              </a:rPr>
              <a:t>Instead of this</a:t>
            </a:r>
          </a:p>
        </p:txBody>
      </p:sp>
    </p:spTree>
    <p:extLst>
      <p:ext uri="{BB962C8B-B14F-4D97-AF65-F5344CB8AC3E}">
        <p14:creationId xmlns:p14="http://schemas.microsoft.com/office/powerpoint/2010/main" val="169362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B9969C4-D9CF-4EE0-B482-5E03C7977B78}"/>
              </a:ext>
            </a:extLst>
          </p:cNvPr>
          <p:cNvSpPr txBox="1"/>
          <p:nvPr/>
        </p:nvSpPr>
        <p:spPr>
          <a:xfrm>
            <a:off x="265647" y="169049"/>
            <a:ext cx="7172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 CENA" panose="02000000000000000000" pitchFamily="2" charset="0"/>
              </a:rPr>
              <a:t>Here’s where it gets a little tricky:</a:t>
            </a:r>
          </a:p>
        </p:txBody>
      </p:sp>
      <p:pic>
        <p:nvPicPr>
          <p:cNvPr id="3074" name="Picture 2" descr="http://www.paintedflowerfarm.com/media/plants/dogwood-roughleaf.jpg">
            <a:extLst>
              <a:ext uri="{FF2B5EF4-FFF2-40B4-BE49-F238E27FC236}">
                <a16:creationId xmlns:a16="http://schemas.microsoft.com/office/drawing/2014/main" xmlns="" id="{60B130E2-9C90-4318-9163-E1E639953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21" y="1066411"/>
            <a:ext cx="2735425" cy="351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kousa dogwood">
            <a:extLst>
              <a:ext uri="{FF2B5EF4-FFF2-40B4-BE49-F238E27FC236}">
                <a16:creationId xmlns:a16="http://schemas.microsoft.com/office/drawing/2014/main" xmlns="" id="{4EADDAEC-4FE2-43EF-B640-A8D188099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697" y="2391358"/>
            <a:ext cx="2679348" cy="351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red maple tree">
            <a:extLst>
              <a:ext uri="{FF2B5EF4-FFF2-40B4-BE49-F238E27FC236}">
                <a16:creationId xmlns:a16="http://schemas.microsoft.com/office/drawing/2014/main" xmlns="" id="{6B53533E-F56C-48ED-8037-B463F2C50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650" y="2819510"/>
            <a:ext cx="2895600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japanese maple tree">
            <a:extLst>
              <a:ext uri="{FF2B5EF4-FFF2-40B4-BE49-F238E27FC236}">
                <a16:creationId xmlns:a16="http://schemas.microsoft.com/office/drawing/2014/main" xmlns="" id="{81999DB6-34EA-4C27-89BE-AD4C9C2A4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703" y="1555715"/>
            <a:ext cx="2895600" cy="31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36A860B-6161-4D15-BAD0-2143CC5EF00C}"/>
              </a:ext>
            </a:extLst>
          </p:cNvPr>
          <p:cNvSpPr txBox="1"/>
          <p:nvPr/>
        </p:nvSpPr>
        <p:spPr>
          <a:xfrm>
            <a:off x="265647" y="5185859"/>
            <a:ext cx="2410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 CENA" panose="02000000000000000000" pitchFamily="2" charset="0"/>
              </a:rPr>
              <a:t>Dogwoods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6E1CD1B-D0C4-4B07-AE8E-9ED4466D24A1}"/>
              </a:ext>
            </a:extLst>
          </p:cNvPr>
          <p:cNvSpPr txBox="1"/>
          <p:nvPr/>
        </p:nvSpPr>
        <p:spPr>
          <a:xfrm>
            <a:off x="6488162" y="1756009"/>
            <a:ext cx="1703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 CENA" panose="02000000000000000000" pitchFamily="2" charset="0"/>
              </a:rPr>
              <a:t>Maples</a:t>
            </a:r>
          </a:p>
        </p:txBody>
      </p:sp>
      <p:pic>
        <p:nvPicPr>
          <p:cNvPr id="1026" name="Picture 2" descr="https://upload.wikimedia.org/wikipedia/en/thumb/a/a4/Flag_of_the_United_States.svg/1280px-Flag_of_the_United_States.svg.png">
            <a:extLst>
              <a:ext uri="{FF2B5EF4-FFF2-40B4-BE49-F238E27FC236}">
                <a16:creationId xmlns:a16="http://schemas.microsoft.com/office/drawing/2014/main" xmlns="" id="{6D5644AF-6EBE-4287-A658-0844937B6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76" y="3832241"/>
            <a:ext cx="1415640" cy="74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upload.wikimedia.org/wikipedia/en/thumb/a/a4/Flag_of_the_United_States.svg/1280px-Flag_of_the_United_States.svg.png">
            <a:extLst>
              <a:ext uri="{FF2B5EF4-FFF2-40B4-BE49-F238E27FC236}">
                <a16:creationId xmlns:a16="http://schemas.microsoft.com/office/drawing/2014/main" xmlns="" id="{53BF804A-EF63-4E99-9F76-10EFEF684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353" y="5589604"/>
            <a:ext cx="1415640" cy="74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0/06/War_flag_of_the_Imperial_Japanese_Army.svg/1280px-War_flag_of_the_Imperial_Japanese_Army.svg.png">
            <a:extLst>
              <a:ext uri="{FF2B5EF4-FFF2-40B4-BE49-F238E27FC236}">
                <a16:creationId xmlns:a16="http://schemas.microsoft.com/office/drawing/2014/main" xmlns="" id="{F50CA11C-070B-43EE-937C-30DCE91FC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242" y="5029724"/>
            <a:ext cx="1310091" cy="87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upload.wikimedia.org/wikipedia/commons/thumb/0/06/War_flag_of_the_Imperial_Japanese_Army.svg/1280px-War_flag_of_the_Imperial_Japanese_Army.svg.png">
            <a:extLst>
              <a:ext uri="{FF2B5EF4-FFF2-40B4-BE49-F238E27FC236}">
                <a16:creationId xmlns:a16="http://schemas.microsoft.com/office/drawing/2014/main" xmlns="" id="{CC21661E-E0D2-4184-8312-6E1916F47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703" y="3818408"/>
            <a:ext cx="1310091" cy="87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FC30162-8648-4316-B75F-6276670FC6AD}"/>
              </a:ext>
            </a:extLst>
          </p:cNvPr>
          <p:cNvSpPr txBox="1"/>
          <p:nvPr/>
        </p:nvSpPr>
        <p:spPr>
          <a:xfrm>
            <a:off x="402747" y="1931496"/>
            <a:ext cx="2735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 CENA" panose="02000000000000000000" pitchFamily="2" charset="0"/>
              </a:rPr>
              <a:t>117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E83E317-509B-4BD9-AEDA-5041291B6FD0}"/>
              </a:ext>
            </a:extLst>
          </p:cNvPr>
          <p:cNvSpPr txBox="1"/>
          <p:nvPr/>
        </p:nvSpPr>
        <p:spPr>
          <a:xfrm>
            <a:off x="6101123" y="3956477"/>
            <a:ext cx="29511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 CENA" panose="02000000000000000000" pitchFamily="2" charset="0"/>
              </a:rPr>
              <a:t>235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E339DF7-41D3-4D4A-88AC-86C53794D52F}"/>
              </a:ext>
            </a:extLst>
          </p:cNvPr>
          <p:cNvSpPr txBox="1"/>
          <p:nvPr/>
        </p:nvSpPr>
        <p:spPr>
          <a:xfrm>
            <a:off x="2881697" y="3422170"/>
            <a:ext cx="27571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 CENA" panose="02000000000000000000" pitchFamily="2" charset="0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E668A3C-8016-4F9A-976A-141157813143}"/>
              </a:ext>
            </a:extLst>
          </p:cNvPr>
          <p:cNvSpPr txBox="1"/>
          <p:nvPr/>
        </p:nvSpPr>
        <p:spPr>
          <a:xfrm>
            <a:off x="8641703" y="2510866"/>
            <a:ext cx="2895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 CENA" panose="02000000000000000000" pitchFamily="2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2918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6C6BA77-D676-4F5D-B4AE-12459DC572FC}"/>
              </a:ext>
            </a:extLst>
          </p:cNvPr>
          <p:cNvSpPr txBox="1"/>
          <p:nvPr/>
        </p:nvSpPr>
        <p:spPr>
          <a:xfrm>
            <a:off x="1169894" y="336176"/>
            <a:ext cx="9776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 CENA" panose="02000000000000000000" pitchFamily="2" charset="0"/>
              </a:rPr>
              <a:t>Butterfly Bush = Great nectar source + longstanding blooms</a:t>
            </a:r>
          </a:p>
        </p:txBody>
      </p:sp>
      <p:pic>
        <p:nvPicPr>
          <p:cNvPr id="1028" name="Picture 4" descr="https://c4.provenwinners.com/sites/provenwinners.com/files/imagecache/500x500/ifa_upload/lo_behold_purple_haze_buddleia_img_8259.jpg">
            <a:extLst>
              <a:ext uri="{FF2B5EF4-FFF2-40B4-BE49-F238E27FC236}">
                <a16:creationId xmlns:a16="http://schemas.microsoft.com/office/drawing/2014/main" xmlns="" id="{C0D2AC25-1086-413D-B73C-9DF9A2211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38" y="1589436"/>
            <a:ext cx="3551396" cy="355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monarchwatch.org/grafx/tagmig/fall.jpg">
            <a:extLst>
              <a:ext uri="{FF2B5EF4-FFF2-40B4-BE49-F238E27FC236}">
                <a16:creationId xmlns:a16="http://schemas.microsoft.com/office/drawing/2014/main" xmlns="" id="{C2DDC34E-60D4-48E4-A8EB-A862A2DB4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060" y="2970828"/>
            <a:ext cx="4762500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499E872-4CBC-4BFC-9809-B54D8F199E1F}"/>
              </a:ext>
            </a:extLst>
          </p:cNvPr>
          <p:cNvSpPr txBox="1"/>
          <p:nvPr/>
        </p:nvSpPr>
        <p:spPr>
          <a:xfrm>
            <a:off x="6317374" y="1187731"/>
            <a:ext cx="62141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 CENA" panose="02000000000000000000" pitchFamily="2" charset="0"/>
              </a:rPr>
              <a:t>But migrating pollinators need fat, not sugar for their long trip south.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B1ED4F9-FCC6-45AF-BB27-658360C96626}"/>
              </a:ext>
            </a:extLst>
          </p:cNvPr>
          <p:cNvSpPr txBox="1"/>
          <p:nvPr/>
        </p:nvSpPr>
        <p:spPr>
          <a:xfrm>
            <a:off x="222837" y="5103674"/>
            <a:ext cx="67004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 CENA" panose="02000000000000000000" pitchFamily="2" charset="0"/>
              </a:rPr>
              <a:t>Our well intentioned “pollinator plants” are inadvertently starving our butterfly </a:t>
            </a:r>
            <a:r>
              <a:rPr lang="en-US" sz="3600" dirty="0" smtClean="0">
                <a:latin typeface="AR CENA" panose="02000000000000000000" pitchFamily="2" charset="0"/>
              </a:rPr>
              <a:t>friends. </a:t>
            </a:r>
            <a:r>
              <a:rPr lang="en-US" sz="3600" dirty="0">
                <a:latin typeface="AR CENA" panose="02000000000000000000" pitchFamily="2" charset="0"/>
                <a:sym typeface="Wingdings" panose="05000000000000000000" pitchFamily="2" charset="2"/>
              </a:rPr>
              <a:t></a:t>
            </a:r>
            <a:endParaRPr lang="en-US" sz="3600" dirty="0">
              <a:latin typeface="AR CEN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81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FE8384F-1623-4A9E-9F64-26848242F51E}"/>
              </a:ext>
            </a:extLst>
          </p:cNvPr>
          <p:cNvSpPr txBox="1"/>
          <p:nvPr/>
        </p:nvSpPr>
        <p:spPr>
          <a:xfrm>
            <a:off x="1748118" y="605118"/>
            <a:ext cx="4894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 CENA" panose="02000000000000000000" pitchFamily="2" charset="0"/>
              </a:rPr>
              <a:t>Plant these instead:</a:t>
            </a:r>
          </a:p>
        </p:txBody>
      </p:sp>
      <p:sp>
        <p:nvSpPr>
          <p:cNvPr id="3" name="AutoShape 2" descr="https://honeybeesuite.com/wp-content/uploads/2010/08/Joe-Pye-Weed-Flickr-Liz-West1.jpg">
            <a:extLst>
              <a:ext uri="{FF2B5EF4-FFF2-40B4-BE49-F238E27FC236}">
                <a16:creationId xmlns:a16="http://schemas.microsoft.com/office/drawing/2014/main" xmlns="" id="{30380ECE-F048-4FE9-B142-3AFDEC0A59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05175" y="566738"/>
            <a:ext cx="5581650" cy="57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https://maxpull-gdvuch3veo.netdna-ssl.com/wp-content/uploads/2012/05/joe-pye.jpg">
            <a:extLst>
              <a:ext uri="{FF2B5EF4-FFF2-40B4-BE49-F238E27FC236}">
                <a16:creationId xmlns:a16="http://schemas.microsoft.com/office/drawing/2014/main" xmlns="" id="{6F9BFC10-AAD1-439B-B0BA-F329AAD9A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89" y="1620618"/>
            <a:ext cx="4624712" cy="346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michwildflowers.com/compositae/solidagospeciosa1793.jpg">
            <a:extLst>
              <a:ext uri="{FF2B5EF4-FFF2-40B4-BE49-F238E27FC236}">
                <a16:creationId xmlns:a16="http://schemas.microsoft.com/office/drawing/2014/main" xmlns="" id="{80E6C23E-6FBB-4554-85C6-961909880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563" y="3329863"/>
            <a:ext cx="4486567" cy="335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courses.missouristate.edu/pbtrewatha/Late_Thoroughwort2.JPG">
            <a:extLst>
              <a:ext uri="{FF2B5EF4-FFF2-40B4-BE49-F238E27FC236}">
                <a16:creationId xmlns:a16="http://schemas.microsoft.com/office/drawing/2014/main" xmlns="" id="{F028FA86-3CB2-4341-B27A-321BB4758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409" y="162363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87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ssets-production-webvanta-com.s3-us-west-2.amazonaws.com/000000/51/74/slider_detail/uploads/plant/1444309239-1014bb28f4c886224/botanikfoto-527036-L.jpg">
            <a:extLst>
              <a:ext uri="{FF2B5EF4-FFF2-40B4-BE49-F238E27FC236}">
                <a16:creationId xmlns:a16="http://schemas.microsoft.com/office/drawing/2014/main" xmlns="" id="{401EB3E9-05AF-4EFB-88E3-911777106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763" y="283192"/>
            <a:ext cx="4048567" cy="270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thetreecenter.com/wp-content/uploads/winterberry-holly-1.jpg">
            <a:extLst>
              <a:ext uri="{FF2B5EF4-FFF2-40B4-BE49-F238E27FC236}">
                <a16:creationId xmlns:a16="http://schemas.microsoft.com/office/drawing/2014/main" xmlns="" id="{1848BAE9-5090-4912-AFF5-22BF6AC9D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855" y="1298128"/>
            <a:ext cx="5077628" cy="338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E04E10F-F30D-4068-A1E3-042BB1E61007}"/>
              </a:ext>
            </a:extLst>
          </p:cNvPr>
          <p:cNvSpPr txBox="1"/>
          <p:nvPr/>
        </p:nvSpPr>
        <p:spPr>
          <a:xfrm>
            <a:off x="0" y="4776716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 CENA" panose="02000000000000000000" pitchFamily="2" charset="0"/>
              </a:rPr>
              <a:t>Nandina</a:t>
            </a:r>
            <a:r>
              <a:rPr lang="en-US" sz="3600" dirty="0">
                <a:latin typeface="AR CENA" panose="02000000000000000000" pitchFamily="2" charset="0"/>
              </a:rPr>
              <a:t>: Invasive Exotic Murderer of Cedar Waxwings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0247722-CAFD-4042-AB9C-91D61C86476E}"/>
              </a:ext>
            </a:extLst>
          </p:cNvPr>
          <p:cNvSpPr txBox="1"/>
          <p:nvPr/>
        </p:nvSpPr>
        <p:spPr>
          <a:xfrm>
            <a:off x="0" y="569815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 CENA" panose="02000000000000000000" pitchFamily="2" charset="0"/>
              </a:rPr>
              <a:t>Winterberry Holly: Food for Cedar Waxwings</a:t>
            </a:r>
          </a:p>
        </p:txBody>
      </p:sp>
      <p:pic>
        <p:nvPicPr>
          <p:cNvPr id="6" name="Picture 4" descr="Image result for cedar waxwing">
            <a:extLst>
              <a:ext uri="{FF2B5EF4-FFF2-40B4-BE49-F238E27FC236}">
                <a16:creationId xmlns:a16="http://schemas.microsoft.com/office/drawing/2014/main" xmlns="" id="{94E8E206-DCBB-45BF-B331-68C1D5ACC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07" y="123610"/>
            <a:ext cx="4440043" cy="321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7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033670" y="477078"/>
            <a:ext cx="54473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 CENA" panose="02000000000000000000" pitchFamily="2" charset="0"/>
              </a:rPr>
              <a:t>Everyone loves nature, right?</a:t>
            </a:r>
          </a:p>
        </p:txBody>
      </p:sp>
    </p:spTree>
    <p:extLst>
      <p:ext uri="{BB962C8B-B14F-4D97-AF65-F5344CB8AC3E}">
        <p14:creationId xmlns:p14="http://schemas.microsoft.com/office/powerpoint/2010/main" val="12880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448FF2C-1E80-44FB-BB58-B61046757B01}"/>
              </a:ext>
            </a:extLst>
          </p:cNvPr>
          <p:cNvSpPr txBox="1"/>
          <p:nvPr/>
        </p:nvSpPr>
        <p:spPr>
          <a:xfrm>
            <a:off x="322729" y="134471"/>
            <a:ext cx="8189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 CENA" panose="02000000000000000000" pitchFamily="2" charset="0"/>
              </a:rPr>
              <a:t>Now, it’s time to play a game called: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AA15B89-D60B-43ED-89CB-D26F59C0511F}"/>
              </a:ext>
            </a:extLst>
          </p:cNvPr>
          <p:cNvSpPr txBox="1"/>
          <p:nvPr/>
        </p:nvSpPr>
        <p:spPr>
          <a:xfrm>
            <a:off x="322729" y="877360"/>
            <a:ext cx="5916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 CENA" panose="02000000000000000000" pitchFamily="2" charset="0"/>
              </a:rPr>
              <a:t>Stump the Hippie Scientist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1A74820-F817-4AA1-B9D2-791326E0EFB0}"/>
              </a:ext>
            </a:extLst>
          </p:cNvPr>
          <p:cNvSpPr txBox="1"/>
          <p:nvPr/>
        </p:nvSpPr>
        <p:spPr>
          <a:xfrm>
            <a:off x="322729" y="1773342"/>
            <a:ext cx="54595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 CENA" panose="02000000000000000000" pitchFamily="2" charset="0"/>
              </a:rPr>
              <a:t>What’s in your yard? What exotic plant can you not live without?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E9FA0E6-952C-4682-9A31-9806DA94C7B7}"/>
              </a:ext>
            </a:extLst>
          </p:cNvPr>
          <p:cNvSpPr txBox="1"/>
          <p:nvPr/>
        </p:nvSpPr>
        <p:spPr>
          <a:xfrm>
            <a:off x="322729" y="3387968"/>
            <a:ext cx="59167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 CENA" panose="02000000000000000000" pitchFamily="2" charset="0"/>
              </a:rPr>
              <a:t>I can give you a native that will not only perform the same function in your </a:t>
            </a:r>
            <a:r>
              <a:rPr lang="en-US" sz="3200" dirty="0" smtClean="0">
                <a:latin typeface="AR CENA" panose="02000000000000000000" pitchFamily="2" charset="0"/>
              </a:rPr>
              <a:t>landscape…</a:t>
            </a:r>
            <a:endParaRPr lang="en-US" sz="3200" dirty="0">
              <a:latin typeface="AR CENA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C4E56AF-E9A2-484D-9BAA-84047482015A}"/>
              </a:ext>
            </a:extLst>
          </p:cNvPr>
          <p:cNvSpPr txBox="1"/>
          <p:nvPr/>
        </p:nvSpPr>
        <p:spPr>
          <a:xfrm>
            <a:off x="322729" y="5155958"/>
            <a:ext cx="6064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 CENA" panose="02000000000000000000" pitchFamily="2" charset="0"/>
              </a:rPr>
              <a:t>But it will thrive in the same site with less time &amp; attention, less water, and less </a:t>
            </a:r>
            <a:r>
              <a:rPr lang="en-US" sz="3200" dirty="0" smtClean="0">
                <a:latin typeface="AR CENA" panose="02000000000000000000" pitchFamily="2" charset="0"/>
              </a:rPr>
              <a:t>work.</a:t>
            </a:r>
            <a:endParaRPr lang="en-US" sz="3200" dirty="0">
              <a:latin typeface="AR CENA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8FA322A-AE40-4983-842E-A976EB4AC7AE}"/>
              </a:ext>
            </a:extLst>
          </p:cNvPr>
          <p:cNvSpPr txBox="1"/>
          <p:nvPr/>
        </p:nvSpPr>
        <p:spPr>
          <a:xfrm>
            <a:off x="6387353" y="2635116"/>
            <a:ext cx="22725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 CENA" panose="02000000000000000000" pitchFamily="2" charset="0"/>
              </a:rPr>
              <a:t>Hit me!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9735AAC-8A49-4C4D-8B1A-B379470C0824}"/>
              </a:ext>
            </a:extLst>
          </p:cNvPr>
          <p:cNvSpPr txBox="1"/>
          <p:nvPr/>
        </p:nvSpPr>
        <p:spPr>
          <a:xfrm>
            <a:off x="6646150" y="708083"/>
            <a:ext cx="53457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latin typeface="AR CENA" panose="02000000000000000000" pitchFamily="2" charset="0"/>
              </a:rPr>
              <a:t>Or hit me here:</a:t>
            </a:r>
          </a:p>
          <a:p>
            <a:pPr algn="r"/>
            <a:r>
              <a:rPr lang="en-US" sz="3200" dirty="0">
                <a:latin typeface="AR CENA" panose="02000000000000000000" pitchFamily="2" charset="0"/>
              </a:rPr>
              <a:t>https://www.facebook.com/mike.larrivee</a:t>
            </a:r>
          </a:p>
        </p:txBody>
      </p:sp>
      <p:pic>
        <p:nvPicPr>
          <p:cNvPr id="3074" name="Picture 2" descr="your Profile Photo, No automatic alt text available.">
            <a:extLst>
              <a:ext uri="{FF2B5EF4-FFF2-40B4-BE49-F238E27FC236}">
                <a16:creationId xmlns:a16="http://schemas.microsoft.com/office/drawing/2014/main" xmlns="" id="{720E89F6-53BE-46A7-A5F4-421FBB993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478" y="2339299"/>
            <a:ext cx="3084394" cy="308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6CD7855-E8BC-4418-B302-445FB17F0F67}"/>
              </a:ext>
            </a:extLst>
          </p:cNvPr>
          <p:cNvSpPr txBox="1"/>
          <p:nvPr/>
        </p:nvSpPr>
        <p:spPr>
          <a:xfrm>
            <a:off x="5981727" y="5971566"/>
            <a:ext cx="6210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 CENA" panose="02000000000000000000" pitchFamily="2" charset="0"/>
              </a:rPr>
              <a:t>THANK YOU FOR COMING!!</a:t>
            </a:r>
          </a:p>
        </p:txBody>
      </p:sp>
    </p:spTree>
    <p:extLst>
      <p:ext uri="{BB962C8B-B14F-4D97-AF65-F5344CB8AC3E}">
        <p14:creationId xmlns:p14="http://schemas.microsoft.com/office/powerpoint/2010/main" val="17767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07569" cy="69165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48869" y="1086678"/>
            <a:ext cx="3144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 CENA" panose="02000000000000000000" pitchFamily="2" charset="0"/>
              </a:rPr>
              <a:t>This guy (Burton)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48870" y="2305878"/>
            <a:ext cx="2743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 CENA" panose="02000000000000000000" pitchFamily="2" charset="0"/>
                <a:sym typeface="Wingdings" panose="05000000000000000000" pitchFamily="2" charset="2"/>
              </a:rPr>
              <a:t> “</a:t>
            </a:r>
            <a:r>
              <a:rPr lang="en-US" sz="3600" dirty="0" err="1">
                <a:latin typeface="AR CENA" panose="02000000000000000000" pitchFamily="2" charset="0"/>
                <a:sym typeface="Wingdings" panose="05000000000000000000" pitchFamily="2" charset="2"/>
              </a:rPr>
              <a:t>Indoorsy</a:t>
            </a:r>
            <a:r>
              <a:rPr lang="en-US" sz="3600" dirty="0">
                <a:latin typeface="AR CENA" panose="02000000000000000000" pitchFamily="2" charset="0"/>
                <a:sym typeface="Wingdings" panose="05000000000000000000" pitchFamily="2" charset="2"/>
              </a:rPr>
              <a:t>”</a:t>
            </a:r>
            <a:endParaRPr lang="en-US" sz="3600" dirty="0">
              <a:latin typeface="AR CENA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7408" y="3458285"/>
            <a:ext cx="2080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 CENA" panose="02000000000000000000" pitchFamily="2" charset="0"/>
              </a:rPr>
              <a:t>Allegedly…</a:t>
            </a:r>
          </a:p>
        </p:txBody>
      </p:sp>
    </p:spTree>
    <p:extLst>
      <p:ext uri="{BB962C8B-B14F-4D97-AF65-F5344CB8AC3E}">
        <p14:creationId xmlns:p14="http://schemas.microsoft.com/office/powerpoint/2010/main" val="312670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14753" cy="41360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707" y="-25519"/>
            <a:ext cx="51435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702" y="1254641"/>
            <a:ext cx="5199321" cy="51993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11589" y="5748368"/>
            <a:ext cx="1842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  <a:latin typeface="AR CENA" panose="02000000000000000000" pitchFamily="2" charset="0"/>
                <a:sym typeface="Wingdings" panose="05000000000000000000" pitchFamily="2" charset="2"/>
              </a:rPr>
              <a:t> Drink</a:t>
            </a:r>
            <a:endParaRPr lang="en-US" sz="3600" dirty="0">
              <a:highlight>
                <a:srgbClr val="FFFF00"/>
              </a:highlight>
              <a:latin typeface="AR CENA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0974" y="5110347"/>
            <a:ext cx="2756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 CENA" panose="02000000000000000000" pitchFamily="2" charset="0"/>
              </a:rPr>
              <a:t>However;</a:t>
            </a:r>
          </a:p>
        </p:txBody>
      </p:sp>
    </p:spTree>
    <p:extLst>
      <p:ext uri="{BB962C8B-B14F-4D97-AF65-F5344CB8AC3E}">
        <p14:creationId xmlns:p14="http://schemas.microsoft.com/office/powerpoint/2010/main" val="174131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004" y="126609"/>
            <a:ext cx="5836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 CENA" panose="02000000000000000000" pitchFamily="2" charset="0"/>
              </a:rPr>
              <a:t>So what’s going on with our nature here in the US of A?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4" y="1380997"/>
            <a:ext cx="5568066" cy="41921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924" y="126609"/>
            <a:ext cx="6337416" cy="42207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7963" y="4630703"/>
            <a:ext cx="5679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 CENA" panose="02000000000000000000" pitchFamily="2" charset="0"/>
              </a:rPr>
              <a:t>Urban centers are growing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7098" y="5627229"/>
            <a:ext cx="10165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 CENA" panose="02000000000000000000" pitchFamily="2" charset="0"/>
              </a:rPr>
              <a:t>Sprawl has converted more than 150 million acres in the past 50 years</a:t>
            </a:r>
          </a:p>
        </p:txBody>
      </p:sp>
    </p:spTree>
    <p:extLst>
      <p:ext uri="{BB962C8B-B14F-4D97-AF65-F5344CB8AC3E}">
        <p14:creationId xmlns:p14="http://schemas.microsoft.com/office/powerpoint/2010/main" val="367791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601" y="310127"/>
            <a:ext cx="5570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 CENA" panose="02000000000000000000" pitchFamily="2" charset="0"/>
              </a:rPr>
              <a:t>Old McDonald has largely gone the way of the Dodo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261" y="1036262"/>
            <a:ext cx="6140725" cy="4960555"/>
          </a:xfrm>
          <a:prstGeom prst="rect">
            <a:avLst/>
          </a:prstGeom>
        </p:spPr>
      </p:pic>
      <p:pic>
        <p:nvPicPr>
          <p:cNvPr id="1026" name="Picture 2" descr="Image result for dod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4" r="24941" b="3071"/>
          <a:stretch/>
        </p:blipFill>
        <p:spPr bwMode="auto">
          <a:xfrm>
            <a:off x="1513755" y="2060497"/>
            <a:ext cx="3058245" cy="313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scontent.fsnc1-2.fna.fbcdn.net/v/t1.0-1/p200x200/18620470_1960803040807641_1823264127003419097_n.jpg?oh=f65cd0640fb9a26364aa645d1ea42e61&amp;oe=5A0ADD3C">
            <a:extLst>
              <a:ext uri="{FF2B5EF4-FFF2-40B4-BE49-F238E27FC236}">
                <a16:creationId xmlns:a16="http://schemas.microsoft.com/office/drawing/2014/main" xmlns="" id="{A0D7B1CD-7D59-48AE-AA15-154F0842C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964" y="341304"/>
            <a:ext cx="3874995" cy="387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content.fsnc1-2.fna.fbcdn.net/v/t1.0-1/c31.0.200.200/p200x200/1656379_730830816935230_760458378_n.jpg?oh=d68f2d14cafcb271b551853d106230bc&amp;oe=5A057727">
            <a:extLst>
              <a:ext uri="{FF2B5EF4-FFF2-40B4-BE49-F238E27FC236}">
                <a16:creationId xmlns:a16="http://schemas.microsoft.com/office/drawing/2014/main" xmlns="" id="{30D51CF8-C746-4E35-AA86-A1B024FCC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01" y="2450367"/>
            <a:ext cx="3820304" cy="382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CBDB1DC-4F1A-4F65-B112-44CDB5935A63}"/>
              </a:ext>
            </a:extLst>
          </p:cNvPr>
          <p:cNvSpPr txBox="1"/>
          <p:nvPr/>
        </p:nvSpPr>
        <p:spPr>
          <a:xfrm>
            <a:off x="0" y="614103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 CENA" panose="02000000000000000000" pitchFamily="2" charset="0"/>
              </a:rPr>
              <a:t>Cooper-Young </a:t>
            </a:r>
            <a:r>
              <a:rPr lang="en-US" sz="3200" dirty="0">
                <a:latin typeface="AR CENA" panose="02000000000000000000" pitchFamily="2" charset="0"/>
              </a:rPr>
              <a:t>Farmer’s Market every Saturday from 8AM-1PM</a:t>
            </a:r>
          </a:p>
        </p:txBody>
      </p:sp>
    </p:spTree>
    <p:extLst>
      <p:ext uri="{BB962C8B-B14F-4D97-AF65-F5344CB8AC3E}">
        <p14:creationId xmlns:p14="http://schemas.microsoft.com/office/powerpoint/2010/main" val="110690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339" y="4553771"/>
            <a:ext cx="7247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 CENA" panose="02000000000000000000" pitchFamily="2" charset="0"/>
              </a:rPr>
              <a:t>And been replaced by commodity agriculture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657" y="150990"/>
            <a:ext cx="4611663" cy="30219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71" y="190690"/>
            <a:ext cx="5238750" cy="3676650"/>
          </a:xfrm>
          <a:prstGeom prst="rect">
            <a:avLst/>
          </a:prstGeom>
        </p:spPr>
      </p:pic>
      <p:pic>
        <p:nvPicPr>
          <p:cNvPr id="2050" name="Picture 2" descr="Image result for spraying pesticid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334" y="2337779"/>
            <a:ext cx="4487418" cy="224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9313" y="5146956"/>
            <a:ext cx="97062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AR CENA" panose="02000000000000000000" pitchFamily="2" charset="0"/>
              </a:rPr>
              <a:t>that creates ecological deserts through the use of harsh synthetic chemicals and monocultures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09816" y="3168776"/>
            <a:ext cx="228675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latin typeface="AR CENA" panose="02000000000000000000" pitchFamily="2" charset="0"/>
              </a:rPr>
              <a:t>To the tune of more than </a:t>
            </a:r>
            <a:endParaRPr lang="en-US" sz="3600" dirty="0" smtClean="0">
              <a:latin typeface="AR CENA" panose="02000000000000000000" pitchFamily="2" charset="0"/>
            </a:endParaRPr>
          </a:p>
          <a:p>
            <a:pPr algn="r"/>
            <a:r>
              <a:rPr lang="en-US" sz="3600" dirty="0" smtClean="0">
                <a:latin typeface="AR CENA" panose="02000000000000000000" pitchFamily="2" charset="0"/>
              </a:rPr>
              <a:t>40</a:t>
            </a:r>
            <a:r>
              <a:rPr lang="en-US" sz="3600" dirty="0">
                <a:latin typeface="AR CENA" panose="02000000000000000000" pitchFamily="2" charset="0"/>
              </a:rPr>
              <a:t>% </a:t>
            </a:r>
            <a:endParaRPr lang="en-US" sz="3600" dirty="0" smtClean="0">
              <a:latin typeface="AR CENA" panose="02000000000000000000" pitchFamily="2" charset="0"/>
            </a:endParaRPr>
          </a:p>
          <a:p>
            <a:pPr algn="r"/>
            <a:r>
              <a:rPr lang="en-US" sz="3600" dirty="0" smtClean="0">
                <a:latin typeface="AR CENA" panose="02000000000000000000" pitchFamily="2" charset="0"/>
              </a:rPr>
              <a:t>of </a:t>
            </a:r>
            <a:r>
              <a:rPr lang="en-US" sz="3600" dirty="0">
                <a:latin typeface="AR CENA" panose="02000000000000000000" pitchFamily="2" charset="0"/>
              </a:rPr>
              <a:t>our landmass</a:t>
            </a:r>
          </a:p>
        </p:txBody>
      </p:sp>
    </p:spTree>
    <p:extLst>
      <p:ext uri="{BB962C8B-B14F-4D97-AF65-F5344CB8AC3E}">
        <p14:creationId xmlns:p14="http://schemas.microsoft.com/office/powerpoint/2010/main" val="326726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4350" y="425890"/>
            <a:ext cx="4262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 CENA" panose="02000000000000000000" pitchFamily="2" charset="0"/>
              </a:rPr>
              <a:t>So what’s left?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0019" y="1307513"/>
            <a:ext cx="36435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 CENA" panose="02000000000000000000" pitchFamily="2" charset="0"/>
              </a:rPr>
              <a:t>About 12% of our land is considered a “Natural Area” such as: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41809" y="337234"/>
            <a:ext cx="2977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 CENA" panose="02000000000000000000" pitchFamily="2" charset="0"/>
              </a:rPr>
              <a:t>A National Forest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41808" y="1307513"/>
            <a:ext cx="3961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 CENA" panose="02000000000000000000" pitchFamily="2" charset="0"/>
              </a:rPr>
              <a:t>State Natural Area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41809" y="2346468"/>
            <a:ext cx="4276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 CENA" panose="02000000000000000000" pitchFamily="2" charset="0"/>
              </a:rPr>
              <a:t>or Scenic Waterway</a:t>
            </a:r>
          </a:p>
        </p:txBody>
      </p:sp>
      <p:pic>
        <p:nvPicPr>
          <p:cNvPr id="3074" name="Picture 2" descr="Image result for white mountains national forest sig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470" y="447623"/>
            <a:ext cx="2273953" cy="304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8" descr="Image result for state natural area sign"/>
          <p:cNvSpPr>
            <a:spLocks noChangeAspect="1" noChangeArrowheads="1"/>
          </p:cNvSpPr>
          <p:nvPr/>
        </p:nvSpPr>
        <p:spPr bwMode="auto">
          <a:xfrm>
            <a:off x="4648200" y="2343150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2" name="Picture 10" descr="Image result for state natural area 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766" y="4216413"/>
            <a:ext cx="3768383" cy="234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Image result for scenic waterway sig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133" y="3615837"/>
            <a:ext cx="2554773" cy="299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54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4790" y="483577"/>
            <a:ext cx="63585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 CENA" panose="02000000000000000000" pitchFamily="2" charset="0"/>
              </a:rPr>
              <a:t>More than half of that is currently open to logging, mining, and other extractive activity.</a:t>
            </a:r>
          </a:p>
        </p:txBody>
      </p:sp>
      <p:pic>
        <p:nvPicPr>
          <p:cNvPr id="4102" name="Picture 6" descr="Image result for logg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387" y="483577"/>
            <a:ext cx="4775694" cy="356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strip mi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90" y="2968819"/>
            <a:ext cx="4603509" cy="345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24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1275</TotalTime>
  <Words>530</Words>
  <Application>Microsoft Office PowerPoint</Application>
  <PresentationFormat>Widescreen</PresentationFormat>
  <Paragraphs>85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 CENA</vt:lpstr>
      <vt:lpstr>Arial</vt:lpstr>
      <vt:lpstr>Calibri</vt:lpstr>
      <vt:lpstr>Calibri Light</vt:lpstr>
      <vt:lpstr>Wingdings</vt:lpstr>
      <vt:lpstr>Office Theme</vt:lpstr>
      <vt:lpstr>Landscaping With Native Plants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Landscaping With Native Plants</dc:title>
  <dc:creator>Mike Larrivee</dc:creator>
  <cp:lastModifiedBy>Caroline Smart</cp:lastModifiedBy>
  <cp:revision>46</cp:revision>
  <dcterms:created xsi:type="dcterms:W3CDTF">2017-07-12T03:30:31Z</dcterms:created>
  <dcterms:modified xsi:type="dcterms:W3CDTF">2017-07-19T18:21:33Z</dcterms:modified>
</cp:coreProperties>
</file>